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89" autoAdjust="0"/>
  </p:normalViewPr>
  <p:slideViewPr>
    <p:cSldViewPr>
      <p:cViewPr varScale="1">
        <p:scale>
          <a:sx n="82" d="100"/>
          <a:sy n="82" d="100"/>
        </p:scale>
        <p:origin x="-102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04407-DD39-4462-B43D-A82D41D89EAA}" type="datetimeFigureOut">
              <a:rPr lang="en-US" smtClean="0"/>
              <a:t>01/26/2014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917C3-C022-49EF-840E-FDD09840DC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04407-DD39-4462-B43D-A82D41D89EAA}" type="datetimeFigureOut">
              <a:rPr lang="en-US" smtClean="0"/>
              <a:t>01/26/2014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917C3-C022-49EF-840E-FDD09840DC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04407-DD39-4462-B43D-A82D41D89EAA}" type="datetimeFigureOut">
              <a:rPr lang="en-US" smtClean="0"/>
              <a:t>01/26/2014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917C3-C022-49EF-840E-FDD09840DC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04407-DD39-4462-B43D-A82D41D89EAA}" type="datetimeFigureOut">
              <a:rPr lang="en-US" smtClean="0"/>
              <a:t>01/26/2014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917C3-C022-49EF-840E-FDD09840DC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04407-DD39-4462-B43D-A82D41D89EAA}" type="datetimeFigureOut">
              <a:rPr lang="en-US" smtClean="0"/>
              <a:t>01/26/2014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917C3-C022-49EF-840E-FDD09840DC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04407-DD39-4462-B43D-A82D41D89EAA}" type="datetimeFigureOut">
              <a:rPr lang="en-US" smtClean="0"/>
              <a:t>01/26/2014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917C3-C022-49EF-840E-FDD09840DC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04407-DD39-4462-B43D-A82D41D89EAA}" type="datetimeFigureOut">
              <a:rPr lang="en-US" smtClean="0"/>
              <a:t>01/26/2014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917C3-C022-49EF-840E-FDD09840DC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04407-DD39-4462-B43D-A82D41D89EAA}" type="datetimeFigureOut">
              <a:rPr lang="en-US" smtClean="0"/>
              <a:t>01/26/2014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917C3-C022-49EF-840E-FDD09840DC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04407-DD39-4462-B43D-A82D41D89EAA}" type="datetimeFigureOut">
              <a:rPr lang="en-US" smtClean="0"/>
              <a:t>01/26/2014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917C3-C022-49EF-840E-FDD09840DC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04407-DD39-4462-B43D-A82D41D89EAA}" type="datetimeFigureOut">
              <a:rPr lang="en-US" smtClean="0"/>
              <a:t>01/26/2014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917C3-C022-49EF-840E-FDD09840DC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04407-DD39-4462-B43D-A82D41D89EAA}" type="datetimeFigureOut">
              <a:rPr lang="en-US" smtClean="0"/>
              <a:t>01/26/2014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917C3-C022-49EF-840E-FDD09840DC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004407-DD39-4462-B43D-A82D41D89EAA}" type="datetimeFigureOut">
              <a:rPr lang="en-US" smtClean="0"/>
              <a:t>01/26/2014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7917C3-C022-49EF-840E-FDD09840DCB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0" y="0"/>
            <a:ext cx="9144000" cy="1066800"/>
          </a:xfrm>
          <a:prstGeom prst="rect">
            <a:avLst/>
          </a:prstGeom>
          <a:gradFill>
            <a:gsLst>
              <a:gs pos="81000">
                <a:schemeClr val="bg1">
                  <a:tint val="80000"/>
                  <a:satMod val="300000"/>
                </a:schemeClr>
              </a:gs>
              <a:gs pos="100000">
                <a:srgbClr val="008000">
                  <a:alpha val="34000"/>
                </a:srgbClr>
              </a:gs>
              <a:gs pos="100000">
                <a:schemeClr val="bg1"/>
              </a:gs>
            </a:gsLst>
            <a:lin ang="10800000" scaled="1"/>
          </a:gradFill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What you need to know about handwritten returns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Handwritten forms are acceptable, but must be completely legible</a:t>
            </a:r>
          </a:p>
          <a:p>
            <a:pPr lvl="0"/>
            <a:r>
              <a:rPr lang="en-US" dirty="0"/>
              <a:t>Use block print, not script.</a:t>
            </a:r>
          </a:p>
          <a:p>
            <a:pPr lvl="0"/>
            <a:r>
              <a:rPr lang="en-US" dirty="0"/>
              <a:t>You must use black ink.</a:t>
            </a:r>
          </a:p>
          <a:p>
            <a:pPr lvl="0"/>
            <a:r>
              <a:rPr lang="en-US" dirty="0"/>
              <a:t>Dollar entries must not have the dollar sign, but do include decimal points.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AF35E-5B8D-475D-929A-486863760798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1061850"/>
            <a:ext cx="9144000" cy="66675"/>
          </a:xfrm>
          <a:prstGeom prst="rect">
            <a:avLst/>
          </a:prstGeom>
          <a:solidFill>
            <a:srgbClr val="339933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>
              <a:ea typeface="ＭＳ Ｐゴシック" pitchFamily="80" charset="-128"/>
              <a:cs typeface="+mn-cs"/>
            </a:endParaRPr>
          </a:p>
        </p:txBody>
      </p:sp>
      <p:sp>
        <p:nvSpPr>
          <p:cNvPr id="7" name="Freeform 4"/>
          <p:cNvSpPr>
            <a:spLocks noChangeArrowheads="1"/>
          </p:cNvSpPr>
          <p:nvPr/>
        </p:nvSpPr>
        <p:spPr bwMode="auto">
          <a:xfrm>
            <a:off x="7466013" y="1119000"/>
            <a:ext cx="223837" cy="185737"/>
          </a:xfrm>
          <a:custGeom>
            <a:avLst/>
            <a:gdLst>
              <a:gd name="T0" fmla="*/ 0 w 224367"/>
              <a:gd name="T1" fmla="*/ 4197 h 186267"/>
              <a:gd name="T2" fmla="*/ 222781 w 224367"/>
              <a:gd name="T3" fmla="*/ 0 h 186267"/>
              <a:gd name="T4" fmla="*/ 117696 w 224367"/>
              <a:gd name="T5" fmla="*/ 184682 h 186267"/>
              <a:gd name="T6" fmla="*/ 0 w 224367"/>
              <a:gd name="T7" fmla="*/ 4197 h 186267"/>
              <a:gd name="T8" fmla="*/ 0 60000 65536"/>
              <a:gd name="T9" fmla="*/ 0 60000 65536"/>
              <a:gd name="T10" fmla="*/ 0 60000 65536"/>
              <a:gd name="T11" fmla="*/ 0 60000 65536"/>
              <a:gd name="T12" fmla="*/ 0 w 224367"/>
              <a:gd name="T13" fmla="*/ 0 h 186267"/>
              <a:gd name="T14" fmla="*/ 224367 w 224367"/>
              <a:gd name="T15" fmla="*/ 186267 h 18626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24367" h="186267">
                <a:moveTo>
                  <a:pt x="0" y="4233"/>
                </a:moveTo>
                <a:lnTo>
                  <a:pt x="224367" y="0"/>
                </a:lnTo>
                <a:lnTo>
                  <a:pt x="118533" y="186267"/>
                </a:lnTo>
                <a:lnTo>
                  <a:pt x="0" y="4233"/>
                </a:lnTo>
                <a:close/>
              </a:path>
            </a:pathLst>
          </a:custGeom>
          <a:solidFill>
            <a:srgbClr val="339933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FFFFFF"/>
              </a:solidFill>
              <a:latin typeface="Calibri" pitchFamily="80" charset="0"/>
              <a:ea typeface="ＭＳ Ｐゴシック" pitchFamily="80" charset="-128"/>
              <a:cs typeface="+mn-cs"/>
            </a:endParaRP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6400800"/>
            <a:ext cx="9144000" cy="295275"/>
          </a:xfrm>
          <a:prstGeom prst="rect">
            <a:avLst/>
          </a:prstGeom>
          <a:solidFill>
            <a:srgbClr val="339933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>
              <a:ea typeface="ＭＳ Ｐゴシック" pitchFamily="80" charset="-128"/>
              <a:cs typeface="+mn-cs"/>
            </a:endParaRP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 flipV="1">
            <a:off x="-152400" y="6629400"/>
            <a:ext cx="9296400" cy="228600"/>
          </a:xfrm>
          <a:prstGeom prst="rect">
            <a:avLst/>
          </a:prstGeom>
          <a:gradFill flip="none" rotWithShape="1">
            <a:gsLst>
              <a:gs pos="0">
                <a:schemeClr val="bg1">
                  <a:tint val="80000"/>
                  <a:satMod val="300000"/>
                </a:schemeClr>
              </a:gs>
              <a:gs pos="100000">
                <a:srgbClr val="008000">
                  <a:alpha val="34000"/>
                </a:srgbClr>
              </a:gs>
              <a:gs pos="100000">
                <a:schemeClr val="bg1"/>
              </a:gs>
            </a:gsLst>
            <a:path path="circle">
              <a:fillToRect l="100000" t="100000"/>
            </a:path>
            <a:tileRect r="-100000" b="-100000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>
              <a:ea typeface="ＭＳ Ｐゴシック" pitchFamily="80" charset="-128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620000" y="6629400"/>
            <a:ext cx="152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 smtClean="0"/>
              <a:t>Roberg Tax Solutions, LLC</a:t>
            </a:r>
            <a:endParaRPr lang="en-US" sz="800" b="1" dirty="0"/>
          </a:p>
        </p:txBody>
      </p:sp>
      <p:pic>
        <p:nvPicPr>
          <p:cNvPr id="11" name="Picture 10" descr="2012 Main Logo.JP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5486400"/>
            <a:ext cx="1857519" cy="1371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0" y="0"/>
            <a:ext cx="9144000" cy="990600"/>
          </a:xfrm>
          <a:prstGeom prst="rect">
            <a:avLst/>
          </a:prstGeom>
          <a:gradFill>
            <a:gsLst>
              <a:gs pos="81000">
                <a:schemeClr val="bg1">
                  <a:tint val="80000"/>
                  <a:satMod val="300000"/>
                </a:schemeClr>
              </a:gs>
              <a:gs pos="100000">
                <a:srgbClr val="008000">
                  <a:alpha val="34000"/>
                </a:srgbClr>
              </a:gs>
              <a:gs pos="100000">
                <a:schemeClr val="bg1"/>
              </a:gs>
            </a:gsLst>
            <a:lin ang="10800000" scaled="1"/>
          </a:gradFill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79638"/>
            <a:ext cx="9144000" cy="1143000"/>
          </a:xfrm>
        </p:spPr>
        <p:txBody>
          <a:bodyPr>
            <a:noAutofit/>
          </a:bodyPr>
          <a:lstStyle/>
          <a:p>
            <a:r>
              <a:rPr lang="en-US" sz="3600" dirty="0"/>
              <a:t> </a:t>
            </a:r>
            <a:br>
              <a:rPr lang="en-US" sz="3600" dirty="0"/>
            </a:br>
            <a:r>
              <a:rPr lang="en-US" sz="3600" b="1" dirty="0"/>
              <a:t>What you need to know about typed forms</a:t>
            </a:r>
            <a:r>
              <a:rPr lang="en-US" sz="3600" dirty="0"/>
              <a:t/>
            </a:r>
            <a:br>
              <a:rPr lang="en-US" sz="3600" dirty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450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n-US" dirty="0"/>
              <a:t>Type entries using 12 pt Courier font in black ink.</a:t>
            </a:r>
          </a:p>
          <a:p>
            <a:pPr lvl="0"/>
            <a:r>
              <a:rPr lang="en-US" dirty="0"/>
              <a:t>You can have no corrections in the data fields;  make a mistake get a new form.</a:t>
            </a:r>
          </a:p>
          <a:p>
            <a:pPr lvl="0"/>
            <a:r>
              <a:rPr lang="en-US" dirty="0"/>
              <a:t>Data must be printed in the middle of the blocks, well separated from other printing and guidelines.</a:t>
            </a:r>
          </a:p>
          <a:p>
            <a:pPr lvl="0"/>
            <a:r>
              <a:rPr lang="en-US" dirty="0"/>
              <a:t>Do not enter 0 (zero) or “none” in money amount boxes, leave them blank.  (Except for instructions that specifically request you enter 0.)</a:t>
            </a:r>
          </a:p>
          <a:p>
            <a:pPr lvl="0"/>
            <a:r>
              <a:rPr lang="en-US" dirty="0"/>
              <a:t>Do not enter number signs.  For example:  Apt 2, not apt #2.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AF35E-5B8D-475D-929A-486863760798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990600"/>
            <a:ext cx="9144000" cy="66675"/>
          </a:xfrm>
          <a:prstGeom prst="rect">
            <a:avLst/>
          </a:prstGeom>
          <a:solidFill>
            <a:srgbClr val="339933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>
              <a:ea typeface="ＭＳ Ｐゴシック" pitchFamily="80" charset="-128"/>
              <a:cs typeface="+mn-cs"/>
            </a:endParaRPr>
          </a:p>
        </p:txBody>
      </p:sp>
      <p:sp>
        <p:nvSpPr>
          <p:cNvPr id="7" name="Freeform 4"/>
          <p:cNvSpPr>
            <a:spLocks noChangeArrowheads="1"/>
          </p:cNvSpPr>
          <p:nvPr/>
        </p:nvSpPr>
        <p:spPr bwMode="auto">
          <a:xfrm>
            <a:off x="7466013" y="1047750"/>
            <a:ext cx="223837" cy="185737"/>
          </a:xfrm>
          <a:custGeom>
            <a:avLst/>
            <a:gdLst>
              <a:gd name="T0" fmla="*/ 0 w 224367"/>
              <a:gd name="T1" fmla="*/ 4197 h 186267"/>
              <a:gd name="T2" fmla="*/ 222781 w 224367"/>
              <a:gd name="T3" fmla="*/ 0 h 186267"/>
              <a:gd name="T4" fmla="*/ 117696 w 224367"/>
              <a:gd name="T5" fmla="*/ 184682 h 186267"/>
              <a:gd name="T6" fmla="*/ 0 w 224367"/>
              <a:gd name="T7" fmla="*/ 4197 h 186267"/>
              <a:gd name="T8" fmla="*/ 0 60000 65536"/>
              <a:gd name="T9" fmla="*/ 0 60000 65536"/>
              <a:gd name="T10" fmla="*/ 0 60000 65536"/>
              <a:gd name="T11" fmla="*/ 0 60000 65536"/>
              <a:gd name="T12" fmla="*/ 0 w 224367"/>
              <a:gd name="T13" fmla="*/ 0 h 186267"/>
              <a:gd name="T14" fmla="*/ 224367 w 224367"/>
              <a:gd name="T15" fmla="*/ 186267 h 18626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24367" h="186267">
                <a:moveTo>
                  <a:pt x="0" y="4233"/>
                </a:moveTo>
                <a:lnTo>
                  <a:pt x="224367" y="0"/>
                </a:lnTo>
                <a:lnTo>
                  <a:pt x="118533" y="186267"/>
                </a:lnTo>
                <a:lnTo>
                  <a:pt x="0" y="4233"/>
                </a:lnTo>
                <a:close/>
              </a:path>
            </a:pathLst>
          </a:custGeom>
          <a:solidFill>
            <a:srgbClr val="339933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FFFFFF"/>
              </a:solidFill>
              <a:latin typeface="Calibri" pitchFamily="80" charset="0"/>
              <a:ea typeface="ＭＳ Ｐゴシック" pitchFamily="80" charset="-128"/>
              <a:cs typeface="+mn-cs"/>
            </a:endParaRP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6400800"/>
            <a:ext cx="9144000" cy="295275"/>
          </a:xfrm>
          <a:prstGeom prst="rect">
            <a:avLst/>
          </a:prstGeom>
          <a:solidFill>
            <a:srgbClr val="339933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>
              <a:ea typeface="ＭＳ Ｐゴシック" pitchFamily="80" charset="-128"/>
              <a:cs typeface="+mn-cs"/>
            </a:endParaRP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 flipV="1">
            <a:off x="-152400" y="6629400"/>
            <a:ext cx="9296400" cy="228600"/>
          </a:xfrm>
          <a:prstGeom prst="rect">
            <a:avLst/>
          </a:prstGeom>
          <a:gradFill flip="none" rotWithShape="1">
            <a:gsLst>
              <a:gs pos="0">
                <a:schemeClr val="bg1">
                  <a:tint val="80000"/>
                  <a:satMod val="300000"/>
                </a:schemeClr>
              </a:gs>
              <a:gs pos="100000">
                <a:srgbClr val="008000">
                  <a:alpha val="34000"/>
                </a:srgbClr>
              </a:gs>
              <a:gs pos="100000">
                <a:schemeClr val="bg1"/>
              </a:gs>
            </a:gsLst>
            <a:path path="circle">
              <a:fillToRect l="100000" t="100000"/>
            </a:path>
            <a:tileRect r="-100000" b="-100000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>
              <a:ea typeface="ＭＳ Ｐゴシック" pitchFamily="80" charset="-128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620000" y="6629400"/>
            <a:ext cx="152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 smtClean="0"/>
              <a:t>Roberg Tax Solutions, LLC</a:t>
            </a:r>
            <a:endParaRPr lang="en-US" sz="800" b="1" dirty="0"/>
          </a:p>
        </p:txBody>
      </p:sp>
      <p:pic>
        <p:nvPicPr>
          <p:cNvPr id="11" name="Picture 10" descr="2012 Main Logo.JP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5486400"/>
            <a:ext cx="1857519" cy="1371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0" y="0"/>
            <a:ext cx="9144000" cy="1143000"/>
          </a:xfrm>
          <a:prstGeom prst="rect">
            <a:avLst/>
          </a:prstGeom>
          <a:gradFill>
            <a:gsLst>
              <a:gs pos="81000">
                <a:schemeClr val="bg1">
                  <a:tint val="80000"/>
                  <a:satMod val="300000"/>
                </a:schemeClr>
              </a:gs>
              <a:gs pos="100000">
                <a:srgbClr val="008000">
                  <a:alpha val="34000"/>
                </a:srgbClr>
              </a:gs>
              <a:gs pos="100000">
                <a:schemeClr val="bg1"/>
              </a:gs>
            </a:gsLst>
            <a:lin ang="10800000" scaled="1"/>
          </a:gradFill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Picky Little, Yet Important, Details for Completing a 1099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55825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en-US" dirty="0"/>
              <a:t>Do not cut or separate Copies A of the forms that are printed two or three to a sheet.</a:t>
            </a:r>
          </a:p>
          <a:p>
            <a:pPr lvl="0"/>
            <a:r>
              <a:rPr lang="en-US" dirty="0"/>
              <a:t>Send forms to the IRS in a flat mailing envelope, not folded.</a:t>
            </a:r>
          </a:p>
          <a:p>
            <a:pPr lvl="0"/>
            <a:r>
              <a:rPr lang="en-US" dirty="0"/>
              <a:t>No photocopies are acceptable—ever.</a:t>
            </a:r>
          </a:p>
          <a:p>
            <a:pPr lvl="0"/>
            <a:r>
              <a:rPr lang="en-US" dirty="0"/>
              <a:t>Do not staple, tear, or tape any of the forms.</a:t>
            </a:r>
          </a:p>
          <a:p>
            <a:pPr lvl="0"/>
            <a:r>
              <a:rPr lang="en-US" dirty="0"/>
              <a:t>No pin-feed holes are allowed.  If you use pin-feed forms, the pin-feed strips must be removed before mailing to the IRS.   </a:t>
            </a:r>
          </a:p>
          <a:p>
            <a:pPr lvl="0"/>
            <a:r>
              <a:rPr lang="en-US" dirty="0"/>
              <a:t>Do not change the title of any box on any form.  (Meaning, if you’ve got the wrong form, order the right one.)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AF35E-5B8D-475D-929A-486863760798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1147987"/>
            <a:ext cx="9144000" cy="66675"/>
          </a:xfrm>
          <a:prstGeom prst="rect">
            <a:avLst/>
          </a:prstGeom>
          <a:solidFill>
            <a:srgbClr val="339933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>
              <a:ea typeface="ＭＳ Ｐゴシック" pitchFamily="80" charset="-128"/>
              <a:cs typeface="+mn-cs"/>
            </a:endParaRPr>
          </a:p>
        </p:txBody>
      </p:sp>
      <p:sp>
        <p:nvSpPr>
          <p:cNvPr id="7" name="Freeform 4"/>
          <p:cNvSpPr>
            <a:spLocks noChangeArrowheads="1"/>
          </p:cNvSpPr>
          <p:nvPr/>
        </p:nvSpPr>
        <p:spPr bwMode="auto">
          <a:xfrm>
            <a:off x="7466013" y="1205137"/>
            <a:ext cx="223837" cy="185737"/>
          </a:xfrm>
          <a:custGeom>
            <a:avLst/>
            <a:gdLst>
              <a:gd name="T0" fmla="*/ 0 w 224367"/>
              <a:gd name="T1" fmla="*/ 4197 h 186267"/>
              <a:gd name="T2" fmla="*/ 222781 w 224367"/>
              <a:gd name="T3" fmla="*/ 0 h 186267"/>
              <a:gd name="T4" fmla="*/ 117696 w 224367"/>
              <a:gd name="T5" fmla="*/ 184682 h 186267"/>
              <a:gd name="T6" fmla="*/ 0 w 224367"/>
              <a:gd name="T7" fmla="*/ 4197 h 186267"/>
              <a:gd name="T8" fmla="*/ 0 60000 65536"/>
              <a:gd name="T9" fmla="*/ 0 60000 65536"/>
              <a:gd name="T10" fmla="*/ 0 60000 65536"/>
              <a:gd name="T11" fmla="*/ 0 60000 65536"/>
              <a:gd name="T12" fmla="*/ 0 w 224367"/>
              <a:gd name="T13" fmla="*/ 0 h 186267"/>
              <a:gd name="T14" fmla="*/ 224367 w 224367"/>
              <a:gd name="T15" fmla="*/ 186267 h 18626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24367" h="186267">
                <a:moveTo>
                  <a:pt x="0" y="4233"/>
                </a:moveTo>
                <a:lnTo>
                  <a:pt x="224367" y="0"/>
                </a:lnTo>
                <a:lnTo>
                  <a:pt x="118533" y="186267"/>
                </a:lnTo>
                <a:lnTo>
                  <a:pt x="0" y="4233"/>
                </a:lnTo>
                <a:close/>
              </a:path>
            </a:pathLst>
          </a:custGeom>
          <a:solidFill>
            <a:srgbClr val="339933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FFFFFF"/>
              </a:solidFill>
              <a:latin typeface="Calibri" pitchFamily="80" charset="0"/>
              <a:ea typeface="ＭＳ Ｐゴシック" pitchFamily="80" charset="-128"/>
              <a:cs typeface="+mn-cs"/>
            </a:endParaRP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6400800"/>
            <a:ext cx="9144000" cy="295275"/>
          </a:xfrm>
          <a:prstGeom prst="rect">
            <a:avLst/>
          </a:prstGeom>
          <a:solidFill>
            <a:srgbClr val="339933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>
              <a:ea typeface="ＭＳ Ｐゴシック" pitchFamily="80" charset="-128"/>
              <a:cs typeface="+mn-cs"/>
            </a:endParaRP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 flipV="1">
            <a:off x="-152400" y="6629400"/>
            <a:ext cx="9296400" cy="228600"/>
          </a:xfrm>
          <a:prstGeom prst="rect">
            <a:avLst/>
          </a:prstGeom>
          <a:gradFill flip="none" rotWithShape="1">
            <a:gsLst>
              <a:gs pos="0">
                <a:schemeClr val="bg1">
                  <a:tint val="80000"/>
                  <a:satMod val="300000"/>
                </a:schemeClr>
              </a:gs>
              <a:gs pos="100000">
                <a:srgbClr val="008000">
                  <a:alpha val="34000"/>
                </a:srgbClr>
              </a:gs>
              <a:gs pos="100000">
                <a:schemeClr val="bg1"/>
              </a:gs>
            </a:gsLst>
            <a:path path="circle">
              <a:fillToRect l="100000" t="100000"/>
            </a:path>
            <a:tileRect r="-100000" b="-100000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>
              <a:ea typeface="ＭＳ Ｐゴシック" pitchFamily="80" charset="-128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620000" y="6629400"/>
            <a:ext cx="152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 smtClean="0"/>
              <a:t>Roberg Tax Solutions, LLC</a:t>
            </a:r>
            <a:endParaRPr lang="en-US" sz="800" b="1" dirty="0"/>
          </a:p>
        </p:txBody>
      </p:sp>
      <p:pic>
        <p:nvPicPr>
          <p:cNvPr id="11" name="Picture 10" descr="2012 Main Logo.JP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1" y="5676404"/>
            <a:ext cx="1600200" cy="118159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0" y="0"/>
            <a:ext cx="9144000" cy="990600"/>
          </a:xfrm>
          <a:prstGeom prst="rect">
            <a:avLst/>
          </a:prstGeom>
          <a:gradFill>
            <a:gsLst>
              <a:gs pos="81000">
                <a:schemeClr val="bg1">
                  <a:tint val="80000"/>
                  <a:satMod val="300000"/>
                </a:schemeClr>
              </a:gs>
              <a:gs pos="100000">
                <a:srgbClr val="008000">
                  <a:alpha val="34000"/>
                </a:srgbClr>
              </a:gs>
              <a:gs pos="100000">
                <a:schemeClr val="bg1"/>
              </a:gs>
            </a:gsLst>
            <a:lin ang="10800000" scaled="1"/>
          </a:gradFill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5200"/>
            <a:ext cx="8229600" cy="4525963"/>
          </a:xfrm>
        </p:spPr>
        <p:txBody>
          <a:bodyPr>
            <a:normAutofit fontScale="92500"/>
          </a:bodyPr>
          <a:lstStyle/>
          <a:p>
            <a:pPr lvl="0"/>
            <a:r>
              <a:rPr lang="en-US" dirty="0"/>
              <a:t>Report information on in the appropriate boxes.  Only one entry per box.</a:t>
            </a:r>
          </a:p>
          <a:p>
            <a:pPr lvl="0"/>
            <a:r>
              <a:rPr lang="en-US" dirty="0"/>
              <a:t>Only the Copy A goes to the IRS.</a:t>
            </a:r>
          </a:p>
          <a:p>
            <a:pPr lvl="0"/>
            <a:r>
              <a:rPr lang="en-US" dirty="0"/>
              <a:t>Do not try to use prior year forms unless you are reporting prior year information.</a:t>
            </a:r>
          </a:p>
          <a:p>
            <a:pPr lvl="0"/>
            <a:r>
              <a:rPr lang="en-US" dirty="0"/>
              <a:t>Use official IRS forms or substitute forms.  If you submit substitute forms that do not meet IRS specifications you may be subject to a penalty for each return in the improper format. 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AF35E-5B8D-475D-929A-486863760798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990600"/>
            <a:ext cx="9144000" cy="66675"/>
          </a:xfrm>
          <a:prstGeom prst="rect">
            <a:avLst/>
          </a:prstGeom>
          <a:solidFill>
            <a:srgbClr val="339933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>
              <a:ea typeface="ＭＳ Ｐゴシック" pitchFamily="80" charset="-128"/>
              <a:cs typeface="+mn-cs"/>
            </a:endParaRPr>
          </a:p>
        </p:txBody>
      </p:sp>
      <p:sp>
        <p:nvSpPr>
          <p:cNvPr id="7" name="Freeform 4"/>
          <p:cNvSpPr>
            <a:spLocks noChangeArrowheads="1"/>
          </p:cNvSpPr>
          <p:nvPr/>
        </p:nvSpPr>
        <p:spPr bwMode="auto">
          <a:xfrm>
            <a:off x="7466013" y="1047750"/>
            <a:ext cx="223837" cy="185737"/>
          </a:xfrm>
          <a:custGeom>
            <a:avLst/>
            <a:gdLst>
              <a:gd name="T0" fmla="*/ 0 w 224367"/>
              <a:gd name="T1" fmla="*/ 4197 h 186267"/>
              <a:gd name="T2" fmla="*/ 222781 w 224367"/>
              <a:gd name="T3" fmla="*/ 0 h 186267"/>
              <a:gd name="T4" fmla="*/ 117696 w 224367"/>
              <a:gd name="T5" fmla="*/ 184682 h 186267"/>
              <a:gd name="T6" fmla="*/ 0 w 224367"/>
              <a:gd name="T7" fmla="*/ 4197 h 186267"/>
              <a:gd name="T8" fmla="*/ 0 60000 65536"/>
              <a:gd name="T9" fmla="*/ 0 60000 65536"/>
              <a:gd name="T10" fmla="*/ 0 60000 65536"/>
              <a:gd name="T11" fmla="*/ 0 60000 65536"/>
              <a:gd name="T12" fmla="*/ 0 w 224367"/>
              <a:gd name="T13" fmla="*/ 0 h 186267"/>
              <a:gd name="T14" fmla="*/ 224367 w 224367"/>
              <a:gd name="T15" fmla="*/ 186267 h 18626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24367" h="186267">
                <a:moveTo>
                  <a:pt x="0" y="4233"/>
                </a:moveTo>
                <a:lnTo>
                  <a:pt x="224367" y="0"/>
                </a:lnTo>
                <a:lnTo>
                  <a:pt x="118533" y="186267"/>
                </a:lnTo>
                <a:lnTo>
                  <a:pt x="0" y="4233"/>
                </a:lnTo>
                <a:close/>
              </a:path>
            </a:pathLst>
          </a:custGeom>
          <a:solidFill>
            <a:srgbClr val="339933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FFFFFF"/>
              </a:solidFill>
              <a:latin typeface="Calibri" pitchFamily="80" charset="0"/>
              <a:ea typeface="ＭＳ Ｐゴシック" pitchFamily="80" charset="-128"/>
              <a:cs typeface="+mn-cs"/>
            </a:endParaRP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6400800"/>
            <a:ext cx="9144000" cy="295275"/>
          </a:xfrm>
          <a:prstGeom prst="rect">
            <a:avLst/>
          </a:prstGeom>
          <a:solidFill>
            <a:srgbClr val="339933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>
              <a:ea typeface="ＭＳ Ｐゴシック" pitchFamily="80" charset="-128"/>
              <a:cs typeface="+mn-cs"/>
            </a:endParaRP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 flipV="1">
            <a:off x="-152400" y="6629400"/>
            <a:ext cx="9296400" cy="228600"/>
          </a:xfrm>
          <a:prstGeom prst="rect">
            <a:avLst/>
          </a:prstGeom>
          <a:gradFill flip="none" rotWithShape="1">
            <a:gsLst>
              <a:gs pos="0">
                <a:schemeClr val="bg1">
                  <a:tint val="80000"/>
                  <a:satMod val="300000"/>
                </a:schemeClr>
              </a:gs>
              <a:gs pos="100000">
                <a:srgbClr val="008000">
                  <a:alpha val="34000"/>
                </a:srgbClr>
              </a:gs>
              <a:gs pos="100000">
                <a:schemeClr val="bg1"/>
              </a:gs>
            </a:gsLst>
            <a:path path="circle">
              <a:fillToRect l="100000" t="100000"/>
            </a:path>
            <a:tileRect r="-100000" b="-100000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>
              <a:ea typeface="ＭＳ Ｐゴシック" pitchFamily="80" charset="-128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620000" y="6629400"/>
            <a:ext cx="152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 smtClean="0"/>
              <a:t>Roberg Tax Solutions, LLC</a:t>
            </a:r>
            <a:endParaRPr lang="en-US" sz="800" b="1" dirty="0"/>
          </a:p>
        </p:txBody>
      </p:sp>
      <p:pic>
        <p:nvPicPr>
          <p:cNvPr id="11" name="Picture 10" descr="2012 Main Logo.JP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5486400"/>
            <a:ext cx="1857519" cy="1371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Picky </a:t>
            </a:r>
            <a:r>
              <a:rPr lang="en-US" b="1" dirty="0" smtClean="0"/>
              <a:t>Details (Cont.)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358</Words>
  <Application>Microsoft Office PowerPoint</Application>
  <PresentationFormat>On-screen Show (4:3)</PresentationFormat>
  <Paragraphs>31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What you need to know about handwritten returns </vt:lpstr>
      <vt:lpstr>  What you need to know about typed forms </vt:lpstr>
      <vt:lpstr>Picky Little, Yet Important, Details for Completing a 1099 </vt:lpstr>
      <vt:lpstr>Picky Details (Cont.)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you need to know about handwritten returns </dc:title>
  <dc:creator>Owner</dc:creator>
  <cp:lastModifiedBy>Owner</cp:lastModifiedBy>
  <cp:revision>1</cp:revision>
  <dcterms:created xsi:type="dcterms:W3CDTF">2014-01-26T20:51:26Z</dcterms:created>
  <dcterms:modified xsi:type="dcterms:W3CDTF">2014-01-26T20:55:23Z</dcterms:modified>
</cp:coreProperties>
</file>